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8288000" cy="10287000"/>
  <p:notesSz cx="6858000" cy="9144000"/>
  <p:embeddedFontLst>
    <p:embeddedFont>
      <p:font typeface="Open Sauce Light" panose="020B0604020202020204" charset="0"/>
      <p:regular r:id="rId21"/>
    </p:embeddedFont>
    <p:embeddedFont>
      <p:font typeface="Open Sauce Light Bold" panose="020B0604020202020204" charset="0"/>
      <p:regular r:id="rId22"/>
    </p:embeddedFont>
    <p:embeddedFont>
      <p:font typeface="Open Sauce SemiBold" panose="020B0604020202020204" charset="0"/>
      <p:regular r:id="rId23"/>
    </p:embeddedFont>
    <p:embeddedFont>
      <p:font typeface="Open Sauce SemiBold Bold" panose="020B0604020202020204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3" autoAdjust="0"/>
  </p:normalViewPr>
  <p:slideViewPr>
    <p:cSldViewPr>
      <p:cViewPr varScale="1">
        <p:scale>
          <a:sx n="57" d="100"/>
          <a:sy n="57" d="100"/>
        </p:scale>
        <p:origin x="126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font" Target="fonts/font1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ie Geard" userId="b930dff3-5db0-4b18-9d4c-f929b90677dc" providerId="ADAL" clId="{AD136AE1-4295-49BD-8180-AC7C36E93411}"/>
    <pc:docChg chg="custSel modSld">
      <pc:chgData name="Kylie Geard" userId="b930dff3-5db0-4b18-9d4c-f929b90677dc" providerId="ADAL" clId="{AD136AE1-4295-49BD-8180-AC7C36E93411}" dt="2024-06-17T06:27:58.506" v="9" actId="13244"/>
      <pc:docMkLst>
        <pc:docMk/>
      </pc:docMkLst>
      <pc:sldChg chg="modSp mod">
        <pc:chgData name="Kylie Geard" userId="b930dff3-5db0-4b18-9d4c-f929b90677dc" providerId="ADAL" clId="{AD136AE1-4295-49BD-8180-AC7C36E93411}" dt="2024-06-17T06:27:58.506" v="9" actId="13244"/>
        <pc:sldMkLst>
          <pc:docMk/>
          <pc:sldMk cId="0" sldId="256"/>
        </pc:sldMkLst>
        <pc:spChg chg="ord">
          <ac:chgData name="Kylie Geard" userId="b930dff3-5db0-4b18-9d4c-f929b90677dc" providerId="ADAL" clId="{AD136AE1-4295-49BD-8180-AC7C36E93411}" dt="2024-06-17T06:27:50.455" v="8" actId="13244"/>
          <ac:spMkLst>
            <pc:docMk/>
            <pc:sldMk cId="0" sldId="256"/>
            <ac:spMk id="4" creationId="{00000000-0000-0000-0000-000000000000}"/>
          </ac:spMkLst>
        </pc:spChg>
        <pc:spChg chg="ord">
          <ac:chgData name="Kylie Geard" userId="b930dff3-5db0-4b18-9d4c-f929b90677dc" providerId="ADAL" clId="{AD136AE1-4295-49BD-8180-AC7C36E93411}" dt="2024-06-17T06:27:58.506" v="9" actId="13244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Kylie Geard" userId="b930dff3-5db0-4b18-9d4c-f929b90677dc" providerId="ADAL" clId="{AD136AE1-4295-49BD-8180-AC7C36E93411}" dt="2024-06-14T04:11:34.802" v="7" actId="255"/>
        <pc:sldMkLst>
          <pc:docMk/>
          <pc:sldMk cId="0" sldId="270"/>
        </pc:sldMkLst>
        <pc:spChg chg="mod">
          <ac:chgData name="Kylie Geard" userId="b930dff3-5db0-4b18-9d4c-f929b90677dc" providerId="ADAL" clId="{AD136AE1-4295-49BD-8180-AC7C36E93411}" dt="2024-06-14T04:11:34.802" v="7" actId="255"/>
          <ac:spMkLst>
            <pc:docMk/>
            <pc:sldMk cId="0" sldId="270"/>
            <ac:spMk id="3" creationId="{FF773994-CB97-B5F6-B1AB-17ECC9BAD5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tas.edu.au/health/resources/open-resources/resources/courses/medicine/unit-outlines-foundations-of-medicine-1-2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new.express.adobe.com/webpage/i6yahzn7Oo5m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DUF2isFWsqVSYhbaACYtbgcLi_YjDqpE3GLQIVgkKQg/edit#gid=69851113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2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>
            <a:spLocks noGrp="1"/>
          </p:cNvSpPr>
          <p:nvPr>
            <p:ph type="title" idx="4294967295"/>
          </p:nvPr>
        </p:nvSpPr>
        <p:spPr>
          <a:xfrm>
            <a:off x="5596124" y="2716855"/>
            <a:ext cx="11663176" cy="388930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04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47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How ANYONE can make an engaging podcast in an hour!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596124" y="6939431"/>
            <a:ext cx="11663176" cy="5235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>
                <a:solidFill>
                  <a:srgbClr val="000000"/>
                </a:solidFill>
                <a:latin typeface="Open Sauce Light"/>
              </a:rPr>
              <a:t>Sophia Holmes, Dr. Brigid Morrison, Mark Shelton</a:t>
            </a:r>
          </a:p>
        </p:txBody>
      </p:sp>
      <p:sp>
        <p:nvSpPr>
          <p:cNvPr id="6" name="Freeform 6" descr="Cartoon image of a microphone"/>
          <p:cNvSpPr/>
          <p:nvPr/>
        </p:nvSpPr>
        <p:spPr>
          <a:xfrm>
            <a:off x="1047592" y="1780229"/>
            <a:ext cx="2686681" cy="3119514"/>
          </a:xfrm>
          <a:custGeom>
            <a:avLst/>
            <a:gdLst/>
            <a:ahLst/>
            <a:cxnLst/>
            <a:rect l="l" t="t" r="r" b="b"/>
            <a:pathLst>
              <a:path w="2686681" h="3119514">
                <a:moveTo>
                  <a:pt x="0" y="0"/>
                </a:moveTo>
                <a:lnTo>
                  <a:pt x="2686681" y="0"/>
                </a:lnTo>
                <a:lnTo>
                  <a:pt x="2686681" y="3119514"/>
                </a:lnTo>
                <a:lnTo>
                  <a:pt x="0" y="31195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pic>
        <p:nvPicPr>
          <p:cNvPr id="8" name="Picture 7" descr="A black background with a black square">
            <a:extLst>
              <a:ext uri="{FF2B5EF4-FFF2-40B4-BE49-F238E27FC236}">
                <a16:creationId xmlns:a16="http://schemas.microsoft.com/office/drawing/2014/main" id="{E8BDBD6A-ECCE-177D-7CD9-B27D8FD1DC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21860" y="6948956"/>
            <a:ext cx="3138143" cy="1636820"/>
          </a:xfrm>
          <a:prstGeom prst="rect">
            <a:avLst/>
          </a:prstGeom>
        </p:spPr>
      </p:pic>
      <p:sp>
        <p:nvSpPr>
          <p:cNvPr id="2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5400000">
            <a:off x="-807023" y="4899743"/>
            <a:ext cx="10764989" cy="0"/>
          </a:xfrm>
          <a:prstGeom prst="line">
            <a:avLst/>
          </a:prstGeom>
          <a:ln w="9525" cap="rnd">
            <a:solidFill>
              <a:srgbClr val="000000">
                <a:alpha val="32941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C8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2570712"/>
            <a:ext cx="11096235" cy="369455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980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We’re going to make one from scratch in half an hour!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2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962025"/>
            <a:ext cx="14171536" cy="21438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85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Memories of the Future: </a:t>
            </a:r>
          </a:p>
          <a:p>
            <a:pPr marL="0" marR="0" lvl="0" indent="0" algn="l" defTabSz="914400" rtl="0" eaLnBrk="1" fontAlgn="auto" latinLnBrk="0" hangingPunct="1">
              <a:lnSpc>
                <a:spcPts val="85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By ADCET Time </a:t>
            </a:r>
            <a:r>
              <a:rPr kumimoji="0" lang="en-US" sz="6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Travellers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uce SemiBold Bold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28700" y="4037757"/>
            <a:ext cx="16230600" cy="79124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2"/>
              </a:lnSpc>
            </a:pPr>
            <a:r>
              <a:rPr lang="en-US" sz="3800" dirty="0">
                <a:solidFill>
                  <a:srgbClr val="000000"/>
                </a:solidFill>
                <a:latin typeface="Open Sauce SemiBold"/>
              </a:rPr>
              <a:t>Changing the way that we teach and learn for universal access can be exciting and challenging at the same time. </a:t>
            </a: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 dirty="0">
                <a:solidFill>
                  <a:srgbClr val="000000"/>
                </a:solidFill>
                <a:latin typeface="Open Sauce SemiBold"/>
              </a:rPr>
              <a:t>One way to surmount the challenge ahead can be by liberating as many new ideas and ways of doing things as we can, through imagining alternative futures:</a:t>
            </a: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 dirty="0">
                <a:solidFill>
                  <a:srgbClr val="000000"/>
                </a:solidFill>
                <a:latin typeface="Open Sauce SemiBold Bold"/>
              </a:rPr>
              <a:t>‘we can’t be, what we can’t see’, </a:t>
            </a: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 Bold"/>
            </a:endParaRP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 Bold"/>
            </a:endParaRP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 Bold"/>
            </a:endParaRPr>
          </a:p>
          <a:p>
            <a:pPr algn="l">
              <a:lnSpc>
                <a:spcPts val="3870"/>
              </a:lnSpc>
            </a:pPr>
            <a:endParaRPr lang="en-US" sz="3800" dirty="0">
              <a:solidFill>
                <a:srgbClr val="000000"/>
              </a:solidFill>
              <a:latin typeface="Open Sauce SemiBold Bold"/>
            </a:endParaRPr>
          </a:p>
          <a:p>
            <a:pPr algn="r">
              <a:lnSpc>
                <a:spcPts val="3870"/>
              </a:lnSpc>
            </a:pPr>
            <a:endParaRPr lang="en-US" sz="3800" dirty="0">
              <a:solidFill>
                <a:srgbClr val="000000"/>
              </a:solidFill>
              <a:latin typeface="Open Sauce SemiBold Bol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2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962025"/>
            <a:ext cx="14171536" cy="21438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85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Memories of the Future: </a:t>
            </a:r>
          </a:p>
          <a:p>
            <a:pPr marL="0" marR="0" lvl="0" indent="0" algn="l" defTabSz="914400" rtl="0" eaLnBrk="1" fontAlgn="auto" latinLnBrk="0" hangingPunct="1">
              <a:lnSpc>
                <a:spcPts val="85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By ADCET Time </a:t>
            </a:r>
            <a:r>
              <a:rPr kumimoji="0" lang="en-US" sz="6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Travellers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uce SemiBold Bold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28700" y="4966444"/>
            <a:ext cx="16230600" cy="5914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2"/>
              </a:lnSpc>
            </a:pPr>
            <a:r>
              <a:rPr lang="en-US" sz="3800">
                <a:solidFill>
                  <a:srgbClr val="000000"/>
                </a:solidFill>
                <a:latin typeface="Open Sauce SemiBold"/>
              </a:rPr>
              <a:t>For this activity you will be asked to imagine an alternative future, not Utopia, but a real world where education environments are driving the transformations necessary to accessible futures and education is key to the success of all people and the communities they live in. </a:t>
            </a: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3870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r">
              <a:lnSpc>
                <a:spcPts val="3870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2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962025"/>
            <a:ext cx="14171536" cy="10675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85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Envisaging a positive future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2522974"/>
            <a:ext cx="16230600" cy="10425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2"/>
              </a:lnSpc>
            </a:pPr>
            <a:r>
              <a:rPr lang="en-US" sz="3800" dirty="0">
                <a:solidFill>
                  <a:srgbClr val="000000"/>
                </a:solidFill>
                <a:latin typeface="Open Sauce SemiBold"/>
              </a:rPr>
              <a:t>• Close your eyes, we’re turning on the time machine. </a:t>
            </a: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 dirty="0">
                <a:solidFill>
                  <a:srgbClr val="000000"/>
                </a:solidFill>
                <a:latin typeface="Open Sauce SemiBold"/>
              </a:rPr>
              <a:t>• Travel 10 years into the future, not to Utopia, but where the most remarkable educational transformation in history has occurred. UDL is at the </a:t>
            </a:r>
            <a:r>
              <a:rPr lang="en-US" sz="3800" dirty="0" err="1">
                <a:solidFill>
                  <a:srgbClr val="000000"/>
                </a:solidFill>
                <a:latin typeface="Open Sauce SemiBold"/>
              </a:rPr>
              <a:t>centre</a:t>
            </a:r>
            <a:r>
              <a:rPr lang="en-US" sz="3800" dirty="0">
                <a:solidFill>
                  <a:srgbClr val="000000"/>
                </a:solidFill>
                <a:latin typeface="Open Sauce SemiBold"/>
              </a:rPr>
              <a:t> of everything that we do.</a:t>
            </a: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 dirty="0">
                <a:solidFill>
                  <a:srgbClr val="000000"/>
                </a:solidFill>
                <a:latin typeface="Open Sauce SemiBold"/>
              </a:rPr>
              <a:t>• Keep your cameras off and eyes closed for 2 minutes, imagining what it looks, feels, sounds and smells like. </a:t>
            </a: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 dirty="0">
                <a:solidFill>
                  <a:srgbClr val="000000"/>
                </a:solidFill>
                <a:latin typeface="Open Sauce SemiBold"/>
              </a:rPr>
              <a:t>• Say goodbye to the future for now and with cameras off, record what you see, feel, smell and hear for 2 minutes. </a:t>
            </a: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3870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  <a:p>
            <a:pPr algn="r">
              <a:lnSpc>
                <a:spcPts val="3870"/>
              </a:lnSpc>
            </a:pPr>
            <a:endParaRPr lang="en-US" sz="3800" dirty="0">
              <a:solidFill>
                <a:srgbClr val="000000"/>
              </a:solidFill>
              <a:latin typeface="Open Sauce SemiBol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804050"/>
            <a:ext cx="9404238" cy="11010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914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99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VOCAROO</a:t>
            </a:r>
            <a:r>
              <a:rPr kumimoji="0" lang="en-US" sz="60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 Instructions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1876567"/>
            <a:ext cx="16230600" cy="99831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1"/>
              </a:lnSpc>
            </a:pPr>
            <a:endParaRPr/>
          </a:p>
          <a:p>
            <a:pPr marL="842025" lvl="1" indent="-421012" algn="l">
              <a:lnSpc>
                <a:spcPts val="5031"/>
              </a:lnSpc>
              <a:buFont typeface="Arial"/>
              <a:buChar char="•"/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Got to vocaroo.com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marL="842025" lvl="1" indent="-421012" algn="l">
              <a:lnSpc>
                <a:spcPts val="5031"/>
              </a:lnSpc>
              <a:buFont typeface="Arial"/>
              <a:buChar char="•"/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Hit the red button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marL="842025" lvl="1" indent="-421012" algn="l">
              <a:lnSpc>
                <a:spcPts val="5031"/>
              </a:lnSpc>
              <a:buFont typeface="Arial"/>
              <a:buChar char="•"/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Record your story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marL="842025" lvl="1" indent="-421012" algn="l">
              <a:lnSpc>
                <a:spcPts val="5031"/>
              </a:lnSpc>
              <a:buFont typeface="Arial"/>
              <a:buChar char="•"/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Click Save &amp; Share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marL="842025" lvl="1" indent="-421012" algn="l">
              <a:lnSpc>
                <a:spcPts val="5031"/>
              </a:lnSpc>
              <a:buFont typeface="Arial"/>
              <a:buChar char="•"/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Copy URL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marL="842025" lvl="1" indent="-421012" algn="l">
              <a:lnSpc>
                <a:spcPts val="5031"/>
              </a:lnSpc>
              <a:buFont typeface="Arial"/>
              <a:buChar char="•"/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Post it in the Zoom chat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algn="r">
              <a:lnSpc>
                <a:spcPts val="3354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C8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/>
          </p:nvPr>
        </p:nvSpPr>
        <p:spPr>
          <a:xfrm>
            <a:off x="4800600" y="2857500"/>
            <a:ext cx="8229600" cy="11430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80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73994-CB97-B5F6-B1AB-17ECC9BAD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905499"/>
            <a:ext cx="18288000" cy="22860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36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Podcasting development how-to guide</a:t>
            </a:r>
            <a:endParaRPr lang="en-AU" sz="3600" dirty="0">
              <a:hlinkClick r:id="rId2"/>
            </a:endParaRPr>
          </a:p>
          <a:p>
            <a:pPr marL="0" indent="0" algn="ctr">
              <a:buNone/>
            </a:pPr>
            <a:r>
              <a:rPr lang="en-AU" sz="5400" dirty="0">
                <a:hlinkClick r:id="rId2"/>
              </a:rPr>
              <a:t>How anyone can make their own podcast</a:t>
            </a:r>
            <a:endParaRPr lang="en-AU" sz="5400" dirty="0"/>
          </a:p>
          <a:p>
            <a:pPr marL="0" indent="0" algn="ctr">
              <a:buNone/>
            </a:pPr>
            <a:r>
              <a:rPr lang="en-AU" sz="3600" dirty="0"/>
              <a:t>Mark Shelton - Brigid Morrison - Sophia Holmes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C8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962025"/>
            <a:ext cx="11096235" cy="121805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980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References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864852" y="2972579"/>
            <a:ext cx="16230600" cy="6700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80"/>
              </a:lnSpc>
            </a:pPr>
            <a:r>
              <a:rPr lang="en-US" sz="2000">
                <a:solidFill>
                  <a:srgbClr val="000000"/>
                </a:solidFill>
                <a:latin typeface="Open Sauce Light Bold"/>
              </a:rPr>
              <a:t>Edison Research. (2022). The Infinite Dial 2022. In Edison Research. http://www.edisonresearch.com/wp-content/uploads/2022/06/The-Infinite-Dial-2022-Australia-3.pdf</a:t>
            </a:r>
          </a:p>
          <a:p>
            <a:pPr algn="l">
              <a:lnSpc>
                <a:spcPts val="2580"/>
              </a:lnSpc>
            </a:pPr>
            <a:endParaRPr lang="en-US" sz="2000">
              <a:solidFill>
                <a:srgbClr val="000000"/>
              </a:solidFill>
              <a:latin typeface="Open Sauce Light Bold"/>
            </a:endParaRPr>
          </a:p>
          <a:p>
            <a:pPr algn="l">
              <a:lnSpc>
                <a:spcPts val="2580"/>
              </a:lnSpc>
            </a:pPr>
            <a:r>
              <a:rPr lang="en-US" sz="2000">
                <a:solidFill>
                  <a:srgbClr val="000000"/>
                </a:solidFill>
                <a:latin typeface="Open Sauce Light Bold"/>
              </a:rPr>
              <a:t>Gachago, D., Livingston, C., &amp; Ivala, E. (2016). Podcasts: A technology for all? British Journal of Educational Technology, 47(5), 859–872. https://doi.org/10.1111/bjet.12483</a:t>
            </a:r>
          </a:p>
          <a:p>
            <a:pPr algn="l">
              <a:lnSpc>
                <a:spcPts val="2580"/>
              </a:lnSpc>
            </a:pPr>
            <a:endParaRPr lang="en-US" sz="2000">
              <a:solidFill>
                <a:srgbClr val="000000"/>
              </a:solidFill>
              <a:latin typeface="Open Sauce Light Bold"/>
            </a:endParaRPr>
          </a:p>
          <a:p>
            <a:pPr algn="l">
              <a:lnSpc>
                <a:spcPts val="2580"/>
              </a:lnSpc>
            </a:pPr>
            <a:r>
              <a:rPr lang="en-US" sz="2000">
                <a:solidFill>
                  <a:srgbClr val="000000"/>
                </a:solidFill>
                <a:latin typeface="Open Sauce Light Bold"/>
              </a:rPr>
              <a:t>Nunn, P. D., &amp; Reid, N. J. (2015). Aboriginal Memories of Inundation of the Australian Coast Dating from More than 7000 Years Ago. Australian Geographer, 47(1), 11–47. https://doi.org/10.1080/00049182.2015.1077539</a:t>
            </a:r>
          </a:p>
          <a:p>
            <a:pPr algn="l">
              <a:lnSpc>
                <a:spcPts val="2580"/>
              </a:lnSpc>
            </a:pPr>
            <a:endParaRPr lang="en-US" sz="2000">
              <a:solidFill>
                <a:srgbClr val="000000"/>
              </a:solidFill>
              <a:latin typeface="Open Sauce Light Bold"/>
            </a:endParaRPr>
          </a:p>
          <a:p>
            <a:pPr algn="l">
              <a:lnSpc>
                <a:spcPts val="2580"/>
              </a:lnSpc>
            </a:pPr>
            <a:r>
              <a:rPr lang="en-US" sz="2000">
                <a:solidFill>
                  <a:srgbClr val="000000"/>
                </a:solidFill>
                <a:latin typeface="Open Sauce Light Bold"/>
              </a:rPr>
              <a:t>Denejkina, A. (2023, March 23). University Students’ Stress &amp; Priorities. YouthInsight. https://youthinsight.com.au/education/university-students-experiences-of-stress-priorities/</a:t>
            </a:r>
          </a:p>
          <a:p>
            <a:pPr algn="l">
              <a:lnSpc>
                <a:spcPts val="2580"/>
              </a:lnSpc>
            </a:pPr>
            <a:endParaRPr lang="en-US" sz="2000">
              <a:solidFill>
                <a:srgbClr val="000000"/>
              </a:solidFill>
              <a:latin typeface="Open Sauce Light Bold"/>
            </a:endParaRPr>
          </a:p>
          <a:p>
            <a:pPr algn="l">
              <a:lnSpc>
                <a:spcPts val="2580"/>
              </a:lnSpc>
            </a:pPr>
            <a:r>
              <a:rPr lang="en-US" sz="2000">
                <a:solidFill>
                  <a:srgbClr val="000000"/>
                </a:solidFill>
                <a:latin typeface="Open Sauce Light Bold"/>
              </a:rPr>
              <a:t>Parsons, C. (2021). Do podcasts improve the learning experience of dyslexic medical students? European Psychiatry, 64(S1), S594–S594. https://doi.org/10.1192/j.eurpsy.2021.1584</a:t>
            </a:r>
          </a:p>
          <a:p>
            <a:pPr algn="l">
              <a:lnSpc>
                <a:spcPts val="2580"/>
              </a:lnSpc>
            </a:pPr>
            <a:endParaRPr lang="en-US" sz="2000">
              <a:solidFill>
                <a:srgbClr val="000000"/>
              </a:solidFill>
              <a:latin typeface="Open Sauce Light Bold"/>
            </a:endParaRPr>
          </a:p>
          <a:p>
            <a:pPr algn="l">
              <a:lnSpc>
                <a:spcPts val="2580"/>
              </a:lnSpc>
            </a:pPr>
            <a:endParaRPr lang="en-US" sz="2000">
              <a:solidFill>
                <a:srgbClr val="000000"/>
              </a:solidFill>
              <a:latin typeface="Open Sauce Light Bold"/>
            </a:endParaRPr>
          </a:p>
          <a:p>
            <a:pPr algn="l">
              <a:lnSpc>
                <a:spcPts val="2580"/>
              </a:lnSpc>
            </a:pPr>
            <a:endParaRPr lang="en-US" sz="2000">
              <a:solidFill>
                <a:srgbClr val="000000"/>
              </a:solidFill>
              <a:latin typeface="Open Sauce Light Bold"/>
            </a:endParaRPr>
          </a:p>
          <a:p>
            <a:pPr algn="l">
              <a:lnSpc>
                <a:spcPts val="2580"/>
              </a:lnSpc>
            </a:pPr>
            <a:endParaRPr lang="en-US" sz="2000">
              <a:solidFill>
                <a:srgbClr val="000000"/>
              </a:solidFill>
              <a:latin typeface="Open Sauce Light Bold"/>
            </a:endParaRPr>
          </a:p>
          <a:p>
            <a:pPr algn="l">
              <a:lnSpc>
                <a:spcPts val="7095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uce Light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3964305"/>
            <a:ext cx="15646867" cy="276034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096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The problem we were</a:t>
            </a:r>
          </a:p>
          <a:p>
            <a:pPr marL="0" marR="0" lvl="0" indent="0" algn="l" defTabSz="914400" rtl="0" eaLnBrk="1" fontAlgn="auto" latinLnBrk="0" hangingPunct="1">
              <a:lnSpc>
                <a:spcPts val="1096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faced with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2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1500188"/>
            <a:ext cx="10566879" cy="10675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85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Our </a:t>
            </a:r>
            <a:r>
              <a:rPr kumimoji="0" lang="en-US" sz="6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UDL</a:t>
            </a: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 imperative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3377198"/>
            <a:ext cx="16230600" cy="92992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60"/>
              </a:lnSpc>
            </a:pPr>
            <a:r>
              <a:rPr lang="en-US" sz="4000" dirty="0">
                <a:latin typeface="Open Sauce SemiBold"/>
              </a:rPr>
              <a:t>56% - are mature aged</a:t>
            </a:r>
          </a:p>
          <a:p>
            <a:pPr algn="l">
              <a:lnSpc>
                <a:spcPts val="5160"/>
              </a:lnSpc>
            </a:pPr>
            <a:endParaRPr lang="en-US" sz="4000" dirty="0">
              <a:latin typeface="Open Sauce SemiBold"/>
              <a:hlinkClick r:id="rId2" tooltip="https://docs.google.com/spreadsheets/d/1DUF2isFWsqVSYhbaACYtbgcLi_YjDqpE3GLQIVgkKQg/edit#gid=698511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ts val="5160"/>
              </a:lnSpc>
            </a:pPr>
            <a:r>
              <a:rPr lang="en-US" sz="4000" dirty="0">
                <a:latin typeface="Open Sauce SemiBold"/>
              </a:rPr>
              <a:t>44% - are first in family</a:t>
            </a:r>
          </a:p>
          <a:p>
            <a:pPr algn="l">
              <a:lnSpc>
                <a:spcPts val="5160"/>
              </a:lnSpc>
            </a:pPr>
            <a:endParaRPr lang="en-US" sz="4000" dirty="0">
              <a:latin typeface="Open Sauce SemiBold"/>
              <a:hlinkClick r:id="rId2" tooltip="https://docs.google.com/spreadsheets/d/1DUF2isFWsqVSYhbaACYtbgcLi_YjDqpE3GLQIVgkKQg/edit#gid=698511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ts val="5160"/>
              </a:lnSpc>
            </a:pPr>
            <a:r>
              <a:rPr lang="en-US" sz="4000" dirty="0">
                <a:latin typeface="Open Sauce SemiBold"/>
              </a:rPr>
              <a:t>70% - are low/medium socio-economic status</a:t>
            </a:r>
          </a:p>
          <a:p>
            <a:pPr algn="l">
              <a:lnSpc>
                <a:spcPts val="5160"/>
              </a:lnSpc>
            </a:pPr>
            <a:endParaRPr lang="en-US" sz="4000" dirty="0">
              <a:latin typeface="Open Sauce SemiBold"/>
              <a:hlinkClick r:id="rId2" tooltip="https://docs.google.com/spreadsheets/d/1DUF2isFWsqVSYhbaACYtbgcLi_YjDqpE3GLQIVgkKQg/edit#gid=698511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ts val="5160"/>
              </a:lnSpc>
            </a:pPr>
            <a:r>
              <a:rPr lang="en-US" sz="4000" dirty="0">
                <a:latin typeface="Open Sauce SemiBold"/>
              </a:rPr>
              <a:t>45% - are in one or more diversity groups</a:t>
            </a:r>
          </a:p>
          <a:p>
            <a:pPr algn="l">
              <a:lnSpc>
                <a:spcPts val="5160"/>
              </a:lnSpc>
            </a:pPr>
            <a:endParaRPr lang="en-US" sz="4000" dirty="0">
              <a:latin typeface="Open Sauce SemiBold"/>
              <a:hlinkClick r:id="rId2" tooltip="https://docs.google.com/spreadsheets/d/1DUF2isFWsqVSYhbaACYtbgcLi_YjDqpE3GLQIVgkKQg/edit#gid=698511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ts val="5160"/>
              </a:lnSpc>
            </a:pPr>
            <a:r>
              <a:rPr lang="en-US" sz="4000" dirty="0">
                <a:latin typeface="Open Sauce SemiBold"/>
              </a:rPr>
              <a:t>81% - study by distance / online</a:t>
            </a:r>
          </a:p>
          <a:p>
            <a:pPr algn="l">
              <a:lnSpc>
                <a:spcPts val="5160"/>
              </a:lnSpc>
            </a:pPr>
            <a:endParaRPr lang="en-US" sz="40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5160"/>
              </a:lnSpc>
            </a:pPr>
            <a:endParaRPr lang="en-US" sz="40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3870"/>
              </a:lnSpc>
            </a:pPr>
            <a:endParaRPr lang="en-US" sz="4000" dirty="0">
              <a:solidFill>
                <a:srgbClr val="000000"/>
              </a:solidFill>
              <a:latin typeface="Open Sauce SemiBold"/>
            </a:endParaRPr>
          </a:p>
          <a:p>
            <a:pPr algn="r">
              <a:lnSpc>
                <a:spcPts val="3870"/>
              </a:lnSpc>
            </a:pPr>
            <a:r>
              <a:rPr lang="en-US" sz="3000" dirty="0">
                <a:solidFill>
                  <a:srgbClr val="000000"/>
                </a:solidFill>
                <a:latin typeface="Open Sauce SemiBold"/>
              </a:rPr>
              <a:t>                           (</a:t>
            </a:r>
            <a:r>
              <a:rPr lang="en-US" sz="3000" dirty="0" err="1">
                <a:solidFill>
                  <a:srgbClr val="000000"/>
                </a:solidFill>
                <a:latin typeface="Open Sauce SemiBold"/>
              </a:rPr>
              <a:t>Sorella</a:t>
            </a:r>
            <a:r>
              <a:rPr lang="en-US" sz="3000" dirty="0">
                <a:solidFill>
                  <a:srgbClr val="000000"/>
                </a:solidFill>
                <a:latin typeface="Open Sauce SemiBold"/>
              </a:rPr>
              <a:t>, 2022)</a:t>
            </a:r>
          </a:p>
          <a:p>
            <a:pPr algn="l">
              <a:lnSpc>
                <a:spcPts val="3870"/>
              </a:lnSpc>
            </a:pPr>
            <a:endParaRPr lang="en-US" sz="3000" dirty="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3870"/>
              </a:lnSpc>
            </a:pPr>
            <a:endParaRPr lang="en-US" sz="3000" dirty="0">
              <a:solidFill>
                <a:srgbClr val="000000"/>
              </a:solidFill>
              <a:latin typeface="Open Sauce Semi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2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1500188"/>
            <a:ext cx="16230600" cy="10675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85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What the research told us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3333368"/>
            <a:ext cx="16929685" cy="71525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2"/>
              </a:lnSpc>
            </a:pPr>
            <a:r>
              <a:rPr lang="en-US" sz="3800">
                <a:solidFill>
                  <a:srgbClr val="000000"/>
                </a:solidFill>
                <a:latin typeface="Open Sauce SemiBold"/>
              </a:rPr>
              <a:t>Only 52.8 per cent of Tasmanian men and 46.9 per cent of Tasmanian women read at a functional level</a:t>
            </a: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>
                <a:solidFill>
                  <a:srgbClr val="000000"/>
                </a:solidFill>
                <a:latin typeface="Open Sauce SemiBold"/>
              </a:rPr>
              <a:t>Our students are now working in jobs more than ever</a:t>
            </a: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>
                <a:solidFill>
                  <a:srgbClr val="000000"/>
                </a:solidFill>
                <a:latin typeface="Open Sauce SemiBold"/>
              </a:rPr>
              <a:t>86% of Australian students work while studying (up from 71% in 2021) </a:t>
            </a: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>
                <a:solidFill>
                  <a:srgbClr val="000000"/>
                </a:solidFill>
                <a:latin typeface="Open Sauce SemiBold"/>
              </a:rPr>
              <a:t>The number one cause of stress is balancing study with external responsibilities </a:t>
            </a: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3870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r">
              <a:lnSpc>
                <a:spcPts val="3870"/>
              </a:lnSpc>
            </a:pPr>
            <a:r>
              <a:rPr lang="en-US" sz="3000">
                <a:solidFill>
                  <a:srgbClr val="000000"/>
                </a:solidFill>
                <a:latin typeface="Open Sauce SemiBold"/>
              </a:rPr>
              <a:t>(Denejkina, 2023)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2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>
            <a:spLocks noGrp="1"/>
          </p:cNvSpPr>
          <p:nvPr>
            <p:ph type="title" idx="4294967295"/>
          </p:nvPr>
        </p:nvSpPr>
        <p:spPr>
          <a:xfrm>
            <a:off x="1028700" y="1500188"/>
            <a:ext cx="16230600" cy="10675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85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What the research told us</a:t>
            </a:r>
          </a:p>
        </p:txBody>
      </p:sp>
      <p:sp>
        <p:nvSpPr>
          <p:cNvPr id="2" name="TextBox 2"/>
          <p:cNvSpPr txBox="1"/>
          <p:nvPr/>
        </p:nvSpPr>
        <p:spPr>
          <a:xfrm>
            <a:off x="1028700" y="4717478"/>
            <a:ext cx="16230600" cy="951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11"/>
              </a:lnSpc>
            </a:pPr>
            <a:r>
              <a:rPr lang="en-US" sz="5900">
                <a:solidFill>
                  <a:srgbClr val="FFFFFF"/>
                </a:solidFill>
                <a:latin typeface="Open Sauce SemiBold Bold"/>
              </a:rPr>
              <a:t>We have to think differently.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1423987"/>
            <a:ext cx="12831766" cy="11010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914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Podcasting, a partial solution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3673616"/>
            <a:ext cx="16230600" cy="61541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31"/>
              </a:lnSpc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78% of Australian's are listening to online audio monthly  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5031"/>
              </a:lnSpc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40% now listen to a podcast at least once a month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5031"/>
              </a:lnSpc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Weekly podcast listeners spend an average of 7 hours per week tuning in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5031"/>
              </a:lnSpc>
            </a:pPr>
            <a:r>
              <a:rPr lang="en-US" sz="3900">
                <a:solidFill>
                  <a:srgbClr val="000000"/>
                </a:solidFill>
                <a:latin typeface="Open Sauce SemiBold"/>
              </a:rPr>
              <a:t>This is due to the accessibility and portable nature of podcasting</a:t>
            </a:r>
          </a:p>
          <a:p>
            <a:pPr algn="l">
              <a:lnSpc>
                <a:spcPts val="5031"/>
              </a:lnSpc>
            </a:pPr>
            <a:endParaRPr lang="en-US" sz="3900">
              <a:solidFill>
                <a:srgbClr val="000000"/>
              </a:solidFill>
              <a:latin typeface="Open Sauce SemiBold"/>
            </a:endParaRPr>
          </a:p>
          <a:p>
            <a:pPr algn="r">
              <a:lnSpc>
                <a:spcPts val="3354"/>
              </a:lnSpc>
            </a:pPr>
            <a:r>
              <a:rPr lang="en-US" sz="2600">
                <a:solidFill>
                  <a:srgbClr val="000000"/>
                </a:solidFill>
                <a:latin typeface="Open Sauce SemiBold"/>
              </a:rPr>
              <a:t>Edison Research (2022)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2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962025"/>
            <a:ext cx="14171536" cy="21438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85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Podcasting to support Universal Design for Learning (</a:t>
            </a:r>
            <a:r>
              <a:rPr kumimoji="0" lang="en-US" sz="6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UDL</a:t>
            </a: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)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4424220"/>
            <a:ext cx="16929685" cy="5914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2"/>
              </a:lnSpc>
            </a:pPr>
            <a:r>
              <a:rPr lang="en-US" sz="3800">
                <a:solidFill>
                  <a:srgbClr val="000000"/>
                </a:solidFill>
                <a:latin typeface="Open Sauce SemiBold"/>
              </a:rPr>
              <a:t>Provide audio centred, in conjunction with traditional materials to cater for the spectrum of dyslexic needs  (Parsons, 2021)</a:t>
            </a: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>
                <a:solidFill>
                  <a:srgbClr val="000000"/>
                </a:solidFill>
                <a:latin typeface="Open Sauce SemiBold"/>
              </a:rPr>
              <a:t>Easily develop audio transcripts for each of our podcasts</a:t>
            </a: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4902"/>
              </a:lnSpc>
            </a:pPr>
            <a:r>
              <a:rPr lang="en-US" sz="3800">
                <a:solidFill>
                  <a:srgbClr val="000000"/>
                </a:solidFill>
                <a:latin typeface="Open Sauce SemiBold"/>
              </a:rPr>
              <a:t>The students who find podcasting most useful are mature aged students whose first language isn't English (Gachago et al., 2016)</a:t>
            </a:r>
          </a:p>
          <a:p>
            <a:pPr algn="l">
              <a:lnSpc>
                <a:spcPts val="4902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l">
              <a:lnSpc>
                <a:spcPts val="3870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  <a:p>
            <a:pPr algn="r">
              <a:lnSpc>
                <a:spcPts val="3870"/>
              </a:lnSpc>
            </a:pPr>
            <a:endParaRPr lang="en-US" sz="3800">
              <a:solidFill>
                <a:srgbClr val="000000"/>
              </a:solidFill>
              <a:latin typeface="Open Sauce Semi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699" y="2978111"/>
            <a:ext cx="11096235" cy="121805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980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Student Feedback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554272" y="553127"/>
            <a:ext cx="10045091" cy="10397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128"/>
              </a:lnSpc>
              <a:spcBef>
                <a:spcPct val="0"/>
              </a:spcBef>
            </a:pPr>
            <a:r>
              <a:rPr lang="en-US" sz="3200">
                <a:solidFill>
                  <a:srgbClr val="000000"/>
                </a:solidFill>
                <a:latin typeface="Open Sauce Light Bold"/>
              </a:rPr>
              <a:t>"I can listen while I've got the kids and I don't need to stare at the screen</a:t>
            </a:r>
            <a:r>
              <a:rPr lang="en-US" sz="3200" u="none" strike="noStrike">
                <a:solidFill>
                  <a:srgbClr val="000000"/>
                </a:solidFill>
                <a:latin typeface="Open Sauce Light Bold"/>
              </a:rPr>
              <a:t>"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9595247" y="1840526"/>
            <a:ext cx="7664053" cy="515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128"/>
              </a:lnSpc>
              <a:spcBef>
                <a:spcPct val="0"/>
              </a:spcBef>
            </a:pPr>
            <a:r>
              <a:rPr lang="en-US" sz="3200" u="none" strike="noStrike">
                <a:solidFill>
                  <a:srgbClr val="000000"/>
                </a:solidFill>
                <a:latin typeface="Open Sauce Light Bold"/>
              </a:rPr>
              <a:t>"It's really casual and easy to listen to"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414398" y="4483334"/>
            <a:ext cx="10844902" cy="10397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4128"/>
              </a:lnSpc>
              <a:spcBef>
                <a:spcPct val="0"/>
              </a:spcBef>
            </a:pPr>
            <a:r>
              <a:rPr lang="en-US" sz="3200" u="none" strike="noStrike">
                <a:solidFill>
                  <a:srgbClr val="000000"/>
                </a:solidFill>
                <a:latin typeface="Open Sauce Light Bold"/>
              </a:rPr>
              <a:t>"You get to actually hear how it works in the real world"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5494508"/>
            <a:ext cx="8566547" cy="10397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128"/>
              </a:lnSpc>
              <a:spcBef>
                <a:spcPct val="0"/>
              </a:spcBef>
            </a:pPr>
            <a:r>
              <a:rPr lang="en-US" sz="3200" u="none" strike="noStrike">
                <a:solidFill>
                  <a:srgbClr val="000000"/>
                </a:solidFill>
                <a:latin typeface="Open Sauce Light Bold"/>
              </a:rPr>
              <a:t>"It's so much easier than tutorials or reading the content"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733627" y="6864376"/>
            <a:ext cx="9144000" cy="15636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4128"/>
              </a:lnSpc>
              <a:spcBef>
                <a:spcPct val="0"/>
              </a:spcBef>
            </a:pPr>
            <a:r>
              <a:rPr lang="en-US" sz="3200" u="none" strike="noStrike">
                <a:solidFill>
                  <a:srgbClr val="000000"/>
                </a:solidFill>
                <a:latin typeface="Open Sauce Light Bold"/>
              </a:rPr>
              <a:t>"It's like getting to experience the decision making and the thought process as if you were in industry"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407276" y="8399425"/>
            <a:ext cx="8187971" cy="10397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128"/>
              </a:lnSpc>
              <a:spcBef>
                <a:spcPct val="0"/>
              </a:spcBef>
            </a:pPr>
            <a:r>
              <a:rPr lang="en-US" sz="3200" u="none" strike="noStrike">
                <a:solidFill>
                  <a:srgbClr val="000000"/>
                </a:solidFill>
                <a:latin typeface="Open Sauce Light Bold"/>
              </a:rPr>
              <a:t>"You can tell they're getting into it, so you get into it"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C8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1028700" y="2570712"/>
            <a:ext cx="11096235" cy="369455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980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uce SemiBold Bold"/>
                <a:ea typeface="+mn-ea"/>
                <a:cs typeface="+mn-cs"/>
              </a:rPr>
              <a:t>What would stop you from making a podcast?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2681ae-e6e2-4ee6-90fd-f2c0d11c7b09" xsi:nil="true"/>
    <lcf76f155ced4ddcb4097134ff3c332f xmlns="43435717-49c9-4489-9470-c7c98d62699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5E3D60D9E6E04A88E6C46A8F8E80F5" ma:contentTypeVersion="14" ma:contentTypeDescription="Create a new document." ma:contentTypeScope="" ma:versionID="9c3761507c3876473129cc65f42fe919">
  <xsd:schema xmlns:xsd="http://www.w3.org/2001/XMLSchema" xmlns:xs="http://www.w3.org/2001/XMLSchema" xmlns:p="http://schemas.microsoft.com/office/2006/metadata/properties" xmlns:ns2="43435717-49c9-4489-9470-c7c98d62699d" xmlns:ns3="242681ae-e6e2-4ee6-90fd-f2c0d11c7b09" targetNamespace="http://schemas.microsoft.com/office/2006/metadata/properties" ma:root="true" ma:fieldsID="d8c226d9cf81477381acf7e37602337f" ns2:_="" ns3:_="">
    <xsd:import namespace="43435717-49c9-4489-9470-c7c98d62699d"/>
    <xsd:import namespace="242681ae-e6e2-4ee6-90fd-f2c0d11c7b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35717-49c9-4489-9470-c7c98d6269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be76f96-e7f0-4e7c-b4d8-bf0f4c547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2681ae-e6e2-4ee6-90fd-f2c0d11c7b0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d00c8ac-6135-4edf-90aa-1e6137a64d6d}" ma:internalName="TaxCatchAll" ma:showField="CatchAllData" ma:web="242681ae-e6e2-4ee6-90fd-f2c0d11c7b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F8D6BA-25E2-4E41-848C-2C0CB0692ED9}">
  <ds:schemaRefs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43435717-49c9-4489-9470-c7c98d62699d"/>
    <ds:schemaRef ds:uri="http://schemas.openxmlformats.org/package/2006/metadata/core-properties"/>
    <ds:schemaRef ds:uri="242681ae-e6e2-4ee6-90fd-f2c0d11c7b0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1F085B3-4891-4150-AF29-1D7EDBC60B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35717-49c9-4489-9470-c7c98d62699d"/>
    <ds:schemaRef ds:uri="242681ae-e6e2-4ee6-90fd-f2c0d11c7b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90A338-127B-4912-8447-CC61F82AFB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857</Words>
  <Application>Microsoft Office PowerPoint</Application>
  <PresentationFormat>Custom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Open Sauce SemiBold Bold</vt:lpstr>
      <vt:lpstr>Open Sauce Light</vt:lpstr>
      <vt:lpstr>Times New Roman</vt:lpstr>
      <vt:lpstr>Open Sauce SemiBold</vt:lpstr>
      <vt:lpstr>Open Sauce Light Bold</vt:lpstr>
      <vt:lpstr>Calibri</vt:lpstr>
      <vt:lpstr>Arial</vt:lpstr>
      <vt:lpstr>Office Theme</vt:lpstr>
      <vt:lpstr>How ANYONE can make an engaging podcast in an hour!</vt:lpstr>
      <vt:lpstr>The problem we were faced with</vt:lpstr>
      <vt:lpstr>Our UDL imperative</vt:lpstr>
      <vt:lpstr>What the research told us</vt:lpstr>
      <vt:lpstr>What the research told us</vt:lpstr>
      <vt:lpstr>Podcasting, a partial solution</vt:lpstr>
      <vt:lpstr>Podcasting to support Universal Design for Learning (UDL)</vt:lpstr>
      <vt:lpstr>Student Feedback</vt:lpstr>
      <vt:lpstr>What would stop you from making a podcast?</vt:lpstr>
      <vt:lpstr>We’re going to make one from scratch in half an hour!</vt:lpstr>
      <vt:lpstr>Memories of the Future:  By ADCET Time Travellers</vt:lpstr>
      <vt:lpstr>Memories of the Future:  By ADCET Time Travellers</vt:lpstr>
      <vt:lpstr>Envisaging a positive future</vt:lpstr>
      <vt:lpstr>VOCAROO Instructions</vt:lpstr>
      <vt:lpstr>Questions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Podcasting to increase student engagement</dc:title>
  <cp:lastModifiedBy>Kylie Geard</cp:lastModifiedBy>
  <cp:revision>4</cp:revision>
  <dcterms:created xsi:type="dcterms:W3CDTF">2006-08-16T00:00:00Z</dcterms:created>
  <dcterms:modified xsi:type="dcterms:W3CDTF">2024-06-17T06:27:59Z</dcterms:modified>
  <dc:identifier>DAFmOPUfKaw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0x010100595E3D60D9E6E04A88E6C46A8F8E80F5</vt:lpwstr>
  </property>
  <property fmtid="{D5CDD505-2E9C-101B-9397-08002B2CF9AE}" pid="3" name="MediaServiceImageTags">
    <vt:lpwstr/>
  </property>
</Properties>
</file>